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Merriweather"/>
      <p:regular r:id="rId15"/>
    </p:embeddedFont>
    <p:embeddedFont>
      <p:font typeface="Merriweather"/>
      <p:regular r:id="rId16"/>
    </p:embeddedFont>
    <p:embeddedFont>
      <p:font typeface="Merriweather"/>
      <p:regular r:id="rId17"/>
    </p:embeddedFont>
    <p:embeddedFont>
      <p:font typeface="Merriweather"/>
      <p:regular r:id="rId18"/>
    </p:embeddedFont>
    <p:embeddedFont>
      <p:font typeface="Merriweather"/>
      <p:regular r:id="rId19"/>
    </p:embeddedFont>
    <p:embeddedFont>
      <p:font typeface="Merriweather"/>
      <p:regular r:id="rId20"/>
    </p:embeddedFont>
    <p:embeddedFont>
      <p:font typeface="Merriweather"/>
      <p:regular r:id="rId21"/>
    </p:embeddedFont>
    <p:embeddedFont>
      <p:font typeface="Merriweather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1958" y="740450"/>
            <a:ext cx="7832884" cy="2423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6350"/>
              </a:lnSpc>
              <a:buNone/>
            </a:pPr>
            <a:r>
              <a:rPr lang="en-US" sz="50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Gestão Eficiente de Farmácias: Causas e Consequências</a:t>
            </a:r>
            <a:endParaRPr lang="en-US" sz="5050" dirty="0"/>
          </a:p>
        </p:txBody>
      </p:sp>
      <p:sp>
        <p:nvSpPr>
          <p:cNvPr id="4" name="Text 1"/>
          <p:cNvSpPr/>
          <p:nvPr/>
        </p:nvSpPr>
        <p:spPr>
          <a:xfrm>
            <a:off x="6141958" y="3444835"/>
            <a:ext cx="7832884" cy="209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gestão eficiente de uma farmácia é um desafio complexo que envolve múltiplos fatores interligados. Nesta apresentação, exploraremos cinco causas fundamentais - mix de produtos, equipe, estoque, atratividade e despesas - e como elas impactam cinco consequências cruciais: faturamento, fluxo de pessoas, ticket médio, fluxo de caixa e lucro líquido. Compreender essas relações é essencial para desenvolver estratégias que otimizem o desempenho do negócio e garantam o sucesso a longo prazo.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141958" y="5752386"/>
            <a:ext cx="7832884" cy="119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Ao analisar cada uma dessas relações, forneceremos insights práticos e acionáveis para gerentes de farmácias, permitindo uma visão holística do negócio e facilitando a tomada de decisões informadas. Vamos mergulhar nesse universo de gestão farmacêutica e desvendar os segredos para uma operação verdadeiramente eficiente.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6141958" y="7175302"/>
            <a:ext cx="299680" cy="299680"/>
          </a:xfrm>
          <a:prstGeom prst="roundRect">
            <a:avLst>
              <a:gd name="adj" fmla="val 30509495"/>
            </a:avLst>
          </a:prstGeom>
          <a:solidFill>
            <a:srgbClr val="B11C32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224945" y="7276386"/>
            <a:ext cx="133707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Merriweather Medium" pitchFamily="34" charset="0"/>
                <a:ea typeface="Merriweather Medium" pitchFamily="34" charset="-122"/>
                <a:cs typeface="Merriweather Medium" pitchFamily="34" charset="-120"/>
              </a:rPr>
              <a:t>BB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6535222" y="7161252"/>
            <a:ext cx="2325410" cy="327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800" b="1" dirty="0">
                <a:solidFill>
                  <a:srgbClr val="E2E6E9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por Beto Buckmann</a:t>
            </a:r>
            <a:endParaRPr lang="en-US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8670" y="619601"/>
            <a:ext cx="9831586" cy="704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Mix de Produtos: A Base do Sucesso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788670" y="1774508"/>
            <a:ext cx="13053060" cy="1081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mix de produtos é a espinha dorsal de qualquer farmácia bem-sucedida. Um mix bem planejado e equilibrado tem um impacto direto e significativo em todas as cinco consequências mencionadas. Vamos analisar como essa causa fundamental influencia cada aspecto do negócio: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88670" y="3334822"/>
            <a:ext cx="2816662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Faturamento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88670" y="3912156"/>
            <a:ext cx="3983950" cy="1442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Um mix diversificado e alinhado às necessidades dos clientes aumenta as vendas, impulsionando o faturamento geral da farmácia.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0071" y="3334822"/>
            <a:ext cx="2816662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Fluxo de Pessoas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0071" y="3912156"/>
            <a:ext cx="3983950" cy="1802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Produtos exclusivos ou uma variedade atraente podem aumentar o tráfego de clientes, tornando a farmácia um destino preferido.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871472" y="3334822"/>
            <a:ext cx="2816662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Ticket Médio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871472" y="3912156"/>
            <a:ext cx="3983950" cy="1442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Um mix que inclui produtos complementares e de alto valor pode elevar o valor médio das compras.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88670" y="6171009"/>
            <a:ext cx="13053060" cy="1442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Além disso, um mix de produtos bem gerenciado melhora o fluxo de caixa, garantindo que os itens de alta rotatividade estejam sempre disponíveis, e contribui para o lucro líquido ao priorizar produtos com margens saudáveis. Para otimizar o mix, é crucial realizar análises regulares de desempenho de produtos, estar atento às tendências do mercado e às necessidades específicas da comunidade local.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308" y="755571"/>
            <a:ext cx="8100536" cy="668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Equipe: O Coração da Farmácia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8308" y="1851303"/>
            <a:ext cx="13133784" cy="68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equipe é o coração pulsante de uma farmácia, responsável por transformar produtos em experiências e informações em confiança. O impacto de uma equipe bem treinada e motivada se estende por todas as áreas do negócio: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48308" y="3016448"/>
            <a:ext cx="481012" cy="481013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18210" y="3096578"/>
            <a:ext cx="141089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1443038" y="3016448"/>
            <a:ext cx="3540681" cy="668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Faturamento e Ticket Médio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443038" y="3812858"/>
            <a:ext cx="3540681" cy="2394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Uma equipe capacitada em vendas consultivas pode aumentar significativamente o faturamento e o ticket médio, recomendando produtos complementares e soluções mais completas para os clientes.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5197435" y="3016448"/>
            <a:ext cx="481012" cy="481013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341977" y="3096578"/>
            <a:ext cx="191810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8"/>
          <p:cNvSpPr/>
          <p:nvPr/>
        </p:nvSpPr>
        <p:spPr>
          <a:xfrm>
            <a:off x="5892165" y="3016448"/>
            <a:ext cx="2672715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Fluxo de Pessoas</a:t>
            </a:r>
            <a:endParaRPr lang="en-US" sz="2100" dirty="0"/>
          </a:p>
        </p:txBody>
      </p:sp>
      <p:sp>
        <p:nvSpPr>
          <p:cNvPr id="11" name="Text 9"/>
          <p:cNvSpPr/>
          <p:nvPr/>
        </p:nvSpPr>
        <p:spPr>
          <a:xfrm>
            <a:off x="5892165" y="3478768"/>
            <a:ext cx="3540681" cy="2052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atendimento excepcional cria fidelidade, incentivando os clientes a retornarem e recomendarem a farmácia, aumentando assim o fluxo de pessoas.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9646563" y="3016448"/>
            <a:ext cx="481012" cy="481013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797177" y="3096578"/>
            <a:ext cx="179665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2"/>
          <p:cNvSpPr/>
          <p:nvPr/>
        </p:nvSpPr>
        <p:spPr>
          <a:xfrm>
            <a:off x="10341293" y="3016448"/>
            <a:ext cx="3540681" cy="668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Fluxo de Caixa e Lucro Líquido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10341293" y="3812858"/>
            <a:ext cx="3540681" cy="2052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Uma equipe eficiente na gestão de estoque e nas operações diárias contribui para um melhor fluxo de caixa e, consequentemente, para o lucro líquido.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748308" y="6447830"/>
            <a:ext cx="13133784" cy="102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Para maximizar o potencial da equipe, invista em treinamentos regulares, crie um ambiente de trabalho positivo e implemente sistemas de incentivo baseados em desempenho. Uma equipe engajada não só melhora os resultados financeiros, mas também fortalece a reputação da farmácia na comunidade.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8768" y="594241"/>
            <a:ext cx="10973514" cy="552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350"/>
              </a:lnSpc>
              <a:buNone/>
            </a:pPr>
            <a:r>
              <a:rPr lang="en-US" sz="3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Estoque: Equilibrando Disponibilidade e Eficiência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618768" y="1500426"/>
            <a:ext cx="13392864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gestão eficiente do estoque é um fator crítico para o sucesso de uma farmácia, impactando diretamente várias áreas do negócio. Um estoque bem administrado garante que os produtos estejam disponíveis quando necessários, evitando tanto a falta quanto o excesso de mercadorias.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872490" y="2265045"/>
            <a:ext cx="22860" cy="4605695"/>
          </a:xfrm>
          <a:prstGeom prst="roundRect">
            <a:avLst>
              <a:gd name="adj" fmla="val 324845"/>
            </a:avLst>
          </a:prstGeom>
          <a:solidFill>
            <a:srgbClr val="194A99"/>
          </a:solidFill>
          <a:ln/>
        </p:spPr>
      </p:sp>
      <p:sp>
        <p:nvSpPr>
          <p:cNvPr id="5" name="Shape 3"/>
          <p:cNvSpPr/>
          <p:nvPr/>
        </p:nvSpPr>
        <p:spPr>
          <a:xfrm>
            <a:off x="1059954" y="2651284"/>
            <a:ext cx="618768" cy="22860"/>
          </a:xfrm>
          <a:prstGeom prst="roundRect">
            <a:avLst>
              <a:gd name="adj" fmla="val 324845"/>
            </a:avLst>
          </a:prstGeom>
          <a:solidFill>
            <a:srgbClr val="194A99"/>
          </a:solidFill>
          <a:ln/>
        </p:spPr>
      </p:sp>
      <p:sp>
        <p:nvSpPr>
          <p:cNvPr id="6" name="Shape 4"/>
          <p:cNvSpPr/>
          <p:nvPr/>
        </p:nvSpPr>
        <p:spPr>
          <a:xfrm>
            <a:off x="685026" y="2463879"/>
            <a:ext cx="397788" cy="397788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5520" y="2530078"/>
            <a:ext cx="116681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1856303" y="2441853"/>
            <a:ext cx="3037642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Otimização do Faturamento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1856303" y="2824163"/>
            <a:ext cx="12155329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Um estoque adequado assegura que os produtos estejam disponíveis para venda, maximizando as oportunidades de faturamento.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1059954" y="3846909"/>
            <a:ext cx="618768" cy="22860"/>
          </a:xfrm>
          <a:prstGeom prst="roundRect">
            <a:avLst>
              <a:gd name="adj" fmla="val 324845"/>
            </a:avLst>
          </a:prstGeom>
          <a:solidFill>
            <a:srgbClr val="194A99"/>
          </a:solidFill>
          <a:ln/>
        </p:spPr>
      </p:sp>
      <p:sp>
        <p:nvSpPr>
          <p:cNvPr id="11" name="Shape 9"/>
          <p:cNvSpPr/>
          <p:nvPr/>
        </p:nvSpPr>
        <p:spPr>
          <a:xfrm>
            <a:off x="685026" y="3659505"/>
            <a:ext cx="397788" cy="397788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04565" y="3725704"/>
            <a:ext cx="158591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050" dirty="0"/>
          </a:p>
        </p:txBody>
      </p:sp>
      <p:sp>
        <p:nvSpPr>
          <p:cNvPr id="13" name="Text 11"/>
          <p:cNvSpPr/>
          <p:nvPr/>
        </p:nvSpPr>
        <p:spPr>
          <a:xfrm>
            <a:off x="1856303" y="3637478"/>
            <a:ext cx="2943106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Melhoria do Fluxo de Caixa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856303" y="4019788"/>
            <a:ext cx="12155329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rotatividade eficiente do estoque libera capital de giro, melhorando o fluxo de caixa da farmácia.</a:t>
            </a:r>
            <a:endParaRPr lang="en-US" sz="1350" dirty="0"/>
          </a:p>
        </p:txBody>
      </p:sp>
      <p:sp>
        <p:nvSpPr>
          <p:cNvPr id="15" name="Shape 13"/>
          <p:cNvSpPr/>
          <p:nvPr/>
        </p:nvSpPr>
        <p:spPr>
          <a:xfrm>
            <a:off x="1059954" y="5042535"/>
            <a:ext cx="618768" cy="22860"/>
          </a:xfrm>
          <a:prstGeom prst="roundRect">
            <a:avLst>
              <a:gd name="adj" fmla="val 324845"/>
            </a:avLst>
          </a:prstGeom>
          <a:solidFill>
            <a:srgbClr val="194A99"/>
          </a:solidFill>
          <a:ln/>
        </p:spPr>
      </p:sp>
      <p:sp>
        <p:nvSpPr>
          <p:cNvPr id="16" name="Shape 14"/>
          <p:cNvSpPr/>
          <p:nvPr/>
        </p:nvSpPr>
        <p:spPr>
          <a:xfrm>
            <a:off x="685026" y="4855131"/>
            <a:ext cx="397788" cy="397788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809565" y="4921329"/>
            <a:ext cx="148590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050" dirty="0"/>
          </a:p>
        </p:txBody>
      </p:sp>
      <p:sp>
        <p:nvSpPr>
          <p:cNvPr id="18" name="Text 16"/>
          <p:cNvSpPr/>
          <p:nvPr/>
        </p:nvSpPr>
        <p:spPr>
          <a:xfrm>
            <a:off x="1856303" y="4833104"/>
            <a:ext cx="2809399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Impacto no Lucro Líquido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1856303" y="5215414"/>
            <a:ext cx="12155329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Reduzir o desperdício e as perdas por vencimento contribui diretamente para o aumento do lucro líquido.</a:t>
            </a:r>
            <a:endParaRPr lang="en-US" sz="1350" dirty="0"/>
          </a:p>
        </p:txBody>
      </p:sp>
      <p:sp>
        <p:nvSpPr>
          <p:cNvPr id="20" name="Shape 18"/>
          <p:cNvSpPr/>
          <p:nvPr/>
        </p:nvSpPr>
        <p:spPr>
          <a:xfrm>
            <a:off x="1059954" y="6238161"/>
            <a:ext cx="618768" cy="22860"/>
          </a:xfrm>
          <a:prstGeom prst="roundRect">
            <a:avLst>
              <a:gd name="adj" fmla="val 324845"/>
            </a:avLst>
          </a:prstGeom>
          <a:solidFill>
            <a:srgbClr val="194A99"/>
          </a:solidFill>
          <a:ln/>
        </p:spPr>
      </p:sp>
      <p:sp>
        <p:nvSpPr>
          <p:cNvPr id="21" name="Shape 19"/>
          <p:cNvSpPr/>
          <p:nvPr/>
        </p:nvSpPr>
        <p:spPr>
          <a:xfrm>
            <a:off x="685026" y="6050756"/>
            <a:ext cx="397788" cy="397788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98493" y="6116955"/>
            <a:ext cx="170855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2050" dirty="0"/>
          </a:p>
        </p:txBody>
      </p:sp>
      <p:sp>
        <p:nvSpPr>
          <p:cNvPr id="23" name="Text 21"/>
          <p:cNvSpPr/>
          <p:nvPr/>
        </p:nvSpPr>
        <p:spPr>
          <a:xfrm>
            <a:off x="1856303" y="6028730"/>
            <a:ext cx="2259330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Satisfação do Cliente</a:t>
            </a:r>
            <a:endParaRPr lang="en-US" sz="1700" dirty="0"/>
          </a:p>
        </p:txBody>
      </p:sp>
      <p:sp>
        <p:nvSpPr>
          <p:cNvPr id="24" name="Text 22"/>
          <p:cNvSpPr/>
          <p:nvPr/>
        </p:nvSpPr>
        <p:spPr>
          <a:xfrm>
            <a:off x="1856303" y="6411039"/>
            <a:ext cx="12155329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disponibilidade constante dos produtos aumenta a satisfação do cliente, impactando positivamente o fluxo de pessoas e o ticket médio.</a:t>
            </a:r>
            <a:endParaRPr lang="en-US" sz="1350" dirty="0"/>
          </a:p>
        </p:txBody>
      </p:sp>
      <p:sp>
        <p:nvSpPr>
          <p:cNvPr id="25" name="Text 23"/>
          <p:cNvSpPr/>
          <p:nvPr/>
        </p:nvSpPr>
        <p:spPr>
          <a:xfrm>
            <a:off x="618768" y="7069574"/>
            <a:ext cx="13392864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Para otimizar a gestão de estoque, utilize sistemas de controle informatizados, implemente análises de demanda sazonais e mantenha uma comunicação estreita com fornecedores. Considere também a adoção de técnicas como o just-in-time para itens de alta rotatividade.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781" y="1112401"/>
            <a:ext cx="11434882" cy="646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Atratividade: Criando uma Experiência Única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3781" y="2172295"/>
            <a:ext cx="13182838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atratividade de uma farmácia vai além da mera aparência física; ela engloba toda a experiência do cliente, desde a fachada até o momento da compra. Uma farmácia atrativa tem o poder de influenciar significativamente os resultados do negócio:</a:t>
            </a:r>
            <a:endParaRPr lang="en-US" sz="16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781" y="3066693"/>
            <a:ext cx="516969" cy="51696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23781" y="3790474"/>
            <a:ext cx="2585204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Fluxo de Pessoas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23781" y="4237553"/>
            <a:ext cx="3063002" cy="165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Uma farmácia visualmente atraente e bem localizada atrai mais clientes, aumentando o fluxo de pessoas naturalmente.</a:t>
            </a:r>
            <a:endParaRPr lang="en-US" sz="16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941" y="3066693"/>
            <a:ext cx="516969" cy="51696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096941" y="3790474"/>
            <a:ext cx="2585204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Ticket Médio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4096941" y="4237553"/>
            <a:ext cx="3063121" cy="1323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Um layout intuitivo e displays atrativos podem estimular compras por impulso, elevando o ticket médio.</a:t>
            </a:r>
            <a:endParaRPr lang="en-US" sz="16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219" y="3066693"/>
            <a:ext cx="516969" cy="51696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70219" y="3790474"/>
            <a:ext cx="2585204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Faturamento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7470219" y="4237553"/>
            <a:ext cx="3063121" cy="1323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combinação de mais clientes e compras maiores resulta em um aumento direto no faturamento.</a:t>
            </a:r>
            <a:endParaRPr lang="en-US" sz="16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498" y="3066693"/>
            <a:ext cx="516969" cy="51696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843498" y="3790474"/>
            <a:ext cx="2585204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Lucro Líquido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10843498" y="4237553"/>
            <a:ext cx="3063121" cy="165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Uma experiência de compra agradável justifica preços competitivos, contribuindo para margens saudáveis e maior lucro líquido.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723781" y="6124575"/>
            <a:ext cx="13182838" cy="992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Para melhorar a atratividade, considere investir em um design interior moderno, criar displays temáticos sazonais, implementar uma iluminação adequada e garantir que a sinalização seja clara e informativa. Não se esqueça de manter uma presença online atrativa, pois muitos clientes pesquisam antes de visitar a loja física.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3772" y="757833"/>
            <a:ext cx="9946362" cy="583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Despesas: O Equilíbrio para a Rentabilidade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53772" y="1715214"/>
            <a:ext cx="13322856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controle eficiente das despesas é fundamental para garantir a saúde financeira e a rentabilidade de uma farmácia. Uma gestão inteligente dos gastos impacta diretamente todas as consequências financeiras do negócio: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653772" y="2523053"/>
            <a:ext cx="13322856" cy="3841909"/>
          </a:xfrm>
          <a:prstGeom prst="roundRect">
            <a:avLst>
              <a:gd name="adj" fmla="val 204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61392" y="2530673"/>
            <a:ext cx="13306187" cy="5381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849868" y="2650331"/>
            <a:ext cx="405741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Consequência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5288518" y="2650331"/>
            <a:ext cx="405360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Impacto das Despesas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9723358" y="2650331"/>
            <a:ext cx="405741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Estratégia de Otimização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661392" y="3068836"/>
            <a:ext cx="13306187" cy="5381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849868" y="3188494"/>
            <a:ext cx="405741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Lucro Líquido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5288518" y="3188494"/>
            <a:ext cx="405360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Redução direta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9723358" y="3188494"/>
            <a:ext cx="405741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Análise regular de custos fixos e variáveis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661392" y="3606998"/>
            <a:ext cx="13306187" cy="5381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849868" y="3726656"/>
            <a:ext cx="405741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Fluxo de Caixa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5288518" y="3726656"/>
            <a:ext cx="405360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Pressão sobre disponibilidade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9723358" y="3726656"/>
            <a:ext cx="405741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Negociação de prazos com fornecedores</a:t>
            </a:r>
            <a:endParaRPr lang="en-US" sz="1450" dirty="0"/>
          </a:p>
        </p:txBody>
      </p:sp>
      <p:sp>
        <p:nvSpPr>
          <p:cNvPr id="17" name="Shape 15"/>
          <p:cNvSpPr/>
          <p:nvPr/>
        </p:nvSpPr>
        <p:spPr>
          <a:xfrm>
            <a:off x="661392" y="4145161"/>
            <a:ext cx="13306187" cy="83700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849868" y="4264819"/>
            <a:ext cx="405741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Faturamento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5288518" y="4264819"/>
            <a:ext cx="405360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Limita investimentos em crescimento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9723358" y="4264819"/>
            <a:ext cx="4057412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Alocação eficiente de recursos em marketing</a:t>
            </a:r>
            <a:endParaRPr lang="en-US" sz="1450" dirty="0"/>
          </a:p>
        </p:txBody>
      </p:sp>
      <p:sp>
        <p:nvSpPr>
          <p:cNvPr id="21" name="Shape 19"/>
          <p:cNvSpPr/>
          <p:nvPr/>
        </p:nvSpPr>
        <p:spPr>
          <a:xfrm>
            <a:off x="661392" y="4982170"/>
            <a:ext cx="13306187" cy="5381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20"/>
          <p:cNvSpPr/>
          <p:nvPr/>
        </p:nvSpPr>
        <p:spPr>
          <a:xfrm>
            <a:off x="849868" y="5101828"/>
            <a:ext cx="405741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Ticket Médio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5288518" y="5101828"/>
            <a:ext cx="405360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Pode forçar aumento de preços</a:t>
            </a:r>
            <a:endParaRPr lang="en-US" sz="1450" dirty="0"/>
          </a:p>
        </p:txBody>
      </p:sp>
      <p:sp>
        <p:nvSpPr>
          <p:cNvPr id="24" name="Text 22"/>
          <p:cNvSpPr/>
          <p:nvPr/>
        </p:nvSpPr>
        <p:spPr>
          <a:xfrm>
            <a:off x="9723358" y="5101828"/>
            <a:ext cx="405741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Busca por eficiência operacional</a:t>
            </a:r>
            <a:endParaRPr lang="en-US" sz="1450" dirty="0"/>
          </a:p>
        </p:txBody>
      </p:sp>
      <p:sp>
        <p:nvSpPr>
          <p:cNvPr id="25" name="Shape 23"/>
          <p:cNvSpPr/>
          <p:nvPr/>
        </p:nvSpPr>
        <p:spPr>
          <a:xfrm>
            <a:off x="661392" y="5520333"/>
            <a:ext cx="13306187" cy="83700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849868" y="5639991"/>
            <a:ext cx="405741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Fluxo de Pessoas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5288518" y="5639991"/>
            <a:ext cx="405360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Limita investimentos em atratividade</a:t>
            </a:r>
            <a:endParaRPr lang="en-US" sz="1450" dirty="0"/>
          </a:p>
        </p:txBody>
      </p:sp>
      <p:sp>
        <p:nvSpPr>
          <p:cNvPr id="28" name="Text 26"/>
          <p:cNvSpPr/>
          <p:nvPr/>
        </p:nvSpPr>
        <p:spPr>
          <a:xfrm>
            <a:off x="9723358" y="5639991"/>
            <a:ext cx="4057412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Priorização de gastos em experiência do cliente</a:t>
            </a:r>
            <a:endParaRPr lang="en-US" sz="1450" dirty="0"/>
          </a:p>
        </p:txBody>
      </p:sp>
      <p:sp>
        <p:nvSpPr>
          <p:cNvPr id="29" name="Text 27"/>
          <p:cNvSpPr/>
          <p:nvPr/>
        </p:nvSpPr>
        <p:spPr>
          <a:xfrm>
            <a:off x="653772" y="6575108"/>
            <a:ext cx="13322856" cy="896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Para otimizar as despesas, é essencial realizar um monitoramento contínuo, buscando oportunidades de redução sem comprometer a qualidade dos serviços. Invista em tecnologia para aumentar a eficiência operacional, renegocie contratos com fornecedores regularmente e implemente políticas de uso consciente de recursos.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6151" y="621268"/>
            <a:ext cx="9314021" cy="568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Interconexão das Causas e Consequências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636151" y="1552813"/>
            <a:ext cx="13358098" cy="872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gestão eficiente de uma farmácia requer uma compreensão profunda de como as cinco causas principais (mix de produtos, equipe, estoque, atratividade e despesas) se interconectam e influenciam as cinco consequências (faturamento, fluxo de pessoas, ticket médio, fluxo de caixa e lucro líquido). Esta interconexão forma um ecossistema complexo onde cada ação pode ter múltiplos efeitos: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151" y="2629853"/>
            <a:ext cx="3339465" cy="72711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17840" y="3629620"/>
            <a:ext cx="2272189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Análise Holística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17840" y="4022646"/>
            <a:ext cx="2976086" cy="2326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Observe como cada causa afeta múltiplas consequências simultaneamente. Por exemplo, um mix de produtos otimizado não apenas aumenta o faturamento, mas também pode melhorar o fluxo de pessoas e o ticket médio.</a:t>
            </a:r>
            <a:endParaRPr lang="en-US" sz="14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16" y="2629853"/>
            <a:ext cx="3339584" cy="7271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57305" y="3629620"/>
            <a:ext cx="2272189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Efeito Dominó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4157305" y="4022646"/>
            <a:ext cx="2976205" cy="2617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Reconheça que melhorias em uma área podem desencadear benefícios em outras. Uma equipe bem treinada pode aumentar a atratividade da loja, impactando positivamente o fluxo de pessoas e, consequentemente, o faturamento.</a:t>
            </a:r>
            <a:endParaRPr lang="en-US" sz="14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629853"/>
            <a:ext cx="3339465" cy="72711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96889" y="3629620"/>
            <a:ext cx="2437209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Equilíbrio Estratégico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496889" y="4022646"/>
            <a:ext cx="2976086" cy="2326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Busque um equilíbrio entre todas as causas. Focar excessivamente em uma área em detrimento de outras pode levar a resultados subótimos. Por exemplo, reduzir drasticamente as despesas pode afetar negativamente a qualidade do serviço.</a:t>
            </a:r>
            <a:endParaRPr lang="en-US" sz="14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665" y="2629853"/>
            <a:ext cx="3339584" cy="72711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836354" y="3629620"/>
            <a:ext cx="2874407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Monitoramento Contínuo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10836354" y="4022646"/>
            <a:ext cx="2976205" cy="2036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Implemente sistemas de monitoramento que permitam acompanhar todas as causas e consequências simultaneamente, facilitando ajustes rápidos e eficazes na estratégia de gestão.</a:t>
            </a:r>
            <a:endParaRPr lang="en-US" sz="1400" dirty="0"/>
          </a:p>
        </p:txBody>
      </p:sp>
      <p:sp>
        <p:nvSpPr>
          <p:cNvPr id="16" name="Text 10"/>
          <p:cNvSpPr/>
          <p:nvPr/>
        </p:nvSpPr>
        <p:spPr>
          <a:xfrm>
            <a:off x="636151" y="7026593"/>
            <a:ext cx="13358098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Ao compreender e gerenciar ativamente essas interconexões, os gestores de farmácias podem criar estratégias mais eficazes e resilientes, adaptando-se rapidamente às mudanças do mercado e às necessidades dos clientes.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1867" y="906066"/>
            <a:ext cx="10388322" cy="581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Rumo à Gestão Eficiente: Estratégias Práticas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51867" y="1860471"/>
            <a:ext cx="13326666" cy="595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Para alcançar uma gestão verdadeiramente eficiente em uma farmácia, é necessário integrar todas as lições aprendidas sobre as causas e consequências em um plano de ação coeso. Aqui estão estratégias práticas para implementar uma gestão eficiente: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651867" y="2665809"/>
            <a:ext cx="6570226" cy="1684139"/>
          </a:xfrm>
          <a:prstGeom prst="roundRect">
            <a:avLst>
              <a:gd name="adj" fmla="val 464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45701" y="2859643"/>
            <a:ext cx="2951083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Planejamento Estratégico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845701" y="3262432"/>
            <a:ext cx="6182558" cy="893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Desenvolva um plano estratégico abrangente que aborde todas as cinco causas, estabelecendo metas claras para cada uma delas e como elas se alinham com as consequências desejadas.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7408307" y="2665809"/>
            <a:ext cx="6570226" cy="1684139"/>
          </a:xfrm>
          <a:prstGeom prst="roundRect">
            <a:avLst>
              <a:gd name="adj" fmla="val 464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02141" y="2859643"/>
            <a:ext cx="2759273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Sistemas de Informação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7602141" y="3262432"/>
            <a:ext cx="6182558" cy="893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Implemente sistemas de gestão integrados que permitam monitorar em tempo real o desempenho em todas as áreas, facilitando a tomada de decisões rápidas e informadas.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651867" y="4536162"/>
            <a:ext cx="6570226" cy="1684139"/>
          </a:xfrm>
          <a:prstGeom prst="roundRect">
            <a:avLst>
              <a:gd name="adj" fmla="val 464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45701" y="4729996"/>
            <a:ext cx="3389114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Cultura de Melhoria Contínua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845701" y="5132784"/>
            <a:ext cx="6182558" cy="893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Fomente uma cultura organizacional que valorize a inovação e a melhoria contínua, incentivando todos os membros da equipe a contribuir com ideias para otimizar processos.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7408307" y="4536162"/>
            <a:ext cx="6570226" cy="1684139"/>
          </a:xfrm>
          <a:prstGeom prst="roundRect">
            <a:avLst>
              <a:gd name="adj" fmla="val 464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02141" y="4729996"/>
            <a:ext cx="2328267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Foco no Cliente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7602141" y="5132784"/>
            <a:ext cx="6182558" cy="893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Mantenha o foco nas necessidades e experiências dos clientes como o norte de todas as decisões, garantindo que cada aspecto da operação contribua para a satisfação e fidelização dos clientes.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651867" y="6429851"/>
            <a:ext cx="13326666" cy="893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Lembre-se de que a gestão eficiente é um processo contínuo de aprendizado e adaptação. Esteja preparado para ajustar suas estratégias conforme novas informações surgem e o mercado evolui. Com uma abordagem holística e um compromisso com a excelência em todas as áreas, sua farmácia estará bem posicionada para o sucesso sustentável a longo prazo.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2024-11-10T11:14:52Z</dcterms:created>
  <dcterms:modified xsi:type="dcterms:W3CDTF">2024-11-10T11:14:52Z</dcterms:modified>
</cp:coreProperties>
</file>